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notesMasterIdLst>
    <p:notesMasterId r:id="rId9"/>
  </p:notesMasterIdLst>
  <p:sldSz cx="14630400" cy="8229600"/>
  <p:notesSz cx="8229600" cy="14630400"/>
  <p:embeddedFontLst>
    <p:embeddedFont>
      <p:font typeface="Sora Semi Bold"/>
      <p:regular r:id="rId14"/>
    </p:embeddedFont>
    <p:embeddedFont>
      <p:font typeface="Sora Semi Bold"/>
      <p:regular r:id="rId15"/>
    </p:embeddedFont>
    <p:embeddedFont>
      <p:font typeface="Sora Light"/>
      <p:regular r:id="rId16"/>
    </p:embeddedFont>
    <p:embeddedFont>
      <p:font typeface="Sora Light"/>
      <p:regular r:id="rId17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presProps" Target="presProps.xml"/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4" Type="http://schemas.openxmlformats.org/officeDocument/2006/relationships/font" Target="fonts/font1.fntdata"/><Relationship Id="rId15" Type="http://schemas.openxmlformats.org/officeDocument/2006/relationships/font" Target="fonts/font2.fntdata"/><Relationship Id="rId16" Type="http://schemas.openxmlformats.org/officeDocument/2006/relationships/font" Target="fonts/font3.fntdata"/><Relationship Id="rId17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slideLayout" Target="../slideLayouts/slideLayout5.xml"/><Relationship Id="rId7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svg"/><Relationship Id="rId3" Type="http://schemas.openxmlformats.org/officeDocument/2006/relationships/image" Target="../media/image-7-3.png"/><Relationship Id="rId4" Type="http://schemas.openxmlformats.org/officeDocument/2006/relationships/image" Target="../media/image-7-4.svg"/><Relationship Id="rId5" Type="http://schemas.openxmlformats.org/officeDocument/2006/relationships/image" Target="../media/image-7-5.png"/><Relationship Id="rId6" Type="http://schemas.openxmlformats.org/officeDocument/2006/relationships/image" Target="../media/image-7-6.svg"/><Relationship Id="rId7" Type="http://schemas.openxmlformats.org/officeDocument/2006/relationships/image" Target="../media/image-7-7.png"/><Relationship Id="rId8" Type="http://schemas.openxmlformats.org/officeDocument/2006/relationships/image" Target="../media/image-7-8.svg"/><Relationship Id="rId9" Type="http://schemas.openxmlformats.org/officeDocument/2006/relationships/image" Target="../media/image-7-9.png"/><Relationship Id="rId10" Type="http://schemas.openxmlformats.org/officeDocument/2006/relationships/image" Target="../media/image-7-10.svg"/><Relationship Id="rId11" Type="http://schemas.openxmlformats.org/officeDocument/2006/relationships/slideLayout" Target="../slideLayouts/slideLayout8.xml"/><Relationship Id="rId1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3075861"/>
            <a:ext cx="6835259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1F1E1E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Fake App Detection CLI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44709" y="4113490"/>
            <a:ext cx="7627382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A prototype system for identifying impersonation threats in the Google Play Store ecosystem through automated detection and alerting.</a:t>
            </a:r>
            <a:endParaRPr lang="en-US" sz="17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2043113"/>
            <a:ext cx="4561284" cy="5700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1F1E1E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Problem &amp; Scope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58309" y="3154680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1F1E1E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The Problem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58309" y="3727490"/>
            <a:ext cx="6292572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Fake applications systematically impersonate legitimate brands to mislead users and distribute malware. These malicious apps exploit user trust, causing security breaches and eroding confidence in mobile ecosystems.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7587139" y="3154680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1F1E1E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Our Approach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87139" y="3727490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Analyze Play Store search results in real-time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7587139" y="4149923"/>
            <a:ext cx="629257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Apply rule-based detection logic to identify suspicious patterns</a:t>
            </a:r>
            <a:endParaRPr lang="en-US" sz="1700" dirty="0"/>
          </a:p>
        </p:txBody>
      </p:sp>
      <p:sp>
        <p:nvSpPr>
          <p:cNvPr id="8" name="Text 6"/>
          <p:cNvSpPr/>
          <p:nvPr/>
        </p:nvSpPr>
        <p:spPr>
          <a:xfrm>
            <a:off x="7587139" y="4919067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Flag apps with misleading keywords in titles</a:t>
            </a:r>
            <a:endParaRPr lang="en-US" sz="1700" dirty="0"/>
          </a:p>
        </p:txBody>
      </p:sp>
      <p:sp>
        <p:nvSpPr>
          <p:cNvPr id="9" name="Text 7"/>
          <p:cNvSpPr/>
          <p:nvPr/>
        </p:nvSpPr>
        <p:spPr>
          <a:xfrm>
            <a:off x="7587139" y="5341501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Generate automated impersonation alert emails</a:t>
            </a:r>
            <a:endParaRPr lang="en-US" sz="1700" dirty="0"/>
          </a:p>
        </p:txBody>
      </p:sp>
      <p:sp>
        <p:nvSpPr>
          <p:cNvPr id="10" name="Text 8"/>
          <p:cNvSpPr/>
          <p:nvPr/>
        </p:nvSpPr>
        <p:spPr>
          <a:xfrm>
            <a:off x="7587139" y="5763935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Demonstrate capabilities via simple CLI interface</a:t>
            </a:r>
            <a:endParaRPr lang="en-US" sz="17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1237655"/>
            <a:ext cx="4561284" cy="5700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1F1E1E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Threat Model</a:t>
            </a:r>
            <a:endParaRPr lang="en-US" sz="3550" dirty="0"/>
          </a:p>
        </p:txBody>
      </p:sp>
      <p:sp>
        <p:nvSpPr>
          <p:cNvPr id="4" name="Shape 1"/>
          <p:cNvSpPr/>
          <p:nvPr/>
        </p:nvSpPr>
        <p:spPr>
          <a:xfrm>
            <a:off x="758309" y="2132648"/>
            <a:ext cx="3705344" cy="3014782"/>
          </a:xfrm>
          <a:prstGeom prst="roundRect">
            <a:avLst>
              <a:gd name="adj" fmla="val 3018"/>
            </a:avLst>
          </a:prstGeom>
          <a:solidFill>
            <a:srgbClr val="F9D2D6"/>
          </a:solidFill>
          <a:ln w="7620">
            <a:solidFill>
              <a:srgbClr val="DFB8BC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82504" y="2356842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Attacker Profile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982504" y="2842974"/>
            <a:ext cx="3256955" cy="20802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Malicious publishers deploying fake apps with misleading keywords, brand names, and visual assets to deceive users during app discovery.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4680228" y="2132648"/>
            <a:ext cx="3705463" cy="3014782"/>
          </a:xfrm>
          <a:prstGeom prst="roundRect">
            <a:avLst>
              <a:gd name="adj" fmla="val 3018"/>
            </a:avLst>
          </a:prstGeom>
          <a:solidFill>
            <a:srgbClr val="F9D2D6"/>
          </a:solidFill>
          <a:ln w="7620">
            <a:solidFill>
              <a:srgbClr val="DFB8BC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904423" y="2356842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Victims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04423" y="2842974"/>
            <a:ext cx="3257074" cy="1733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End users searching for legitimate apps and brand owners suffering reputational damage from impersonation attacks.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758309" y="5364004"/>
            <a:ext cx="7627382" cy="1627942"/>
          </a:xfrm>
          <a:prstGeom prst="roundRect">
            <a:avLst>
              <a:gd name="adj" fmla="val 5590"/>
            </a:avLst>
          </a:prstGeom>
          <a:solidFill>
            <a:srgbClr val="F9D2D6"/>
          </a:solidFill>
          <a:ln w="7620">
            <a:solidFill>
              <a:srgbClr val="DFB8BC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82504" y="5588198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Impact Vectors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82504" y="6074331"/>
            <a:ext cx="7178993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Credential theft, malware distribution, financial fraud, brand dilution, and erosion of platform trust.</a:t>
            </a:r>
            <a:endParaRPr lang="en-US" sz="17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675203"/>
            <a:ext cx="6323648" cy="4845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800"/>
              </a:lnSpc>
              <a:buNone/>
            </a:pPr>
            <a:r>
              <a:rPr lang="en-US" sz="3050" dirty="0">
                <a:solidFill>
                  <a:srgbClr val="1F1E1E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Detection Pipeline Architecture</a:t>
            </a:r>
            <a:endParaRPr lang="en-US" sz="3050" dirty="0"/>
          </a:p>
        </p:txBody>
      </p:sp>
      <p:sp>
        <p:nvSpPr>
          <p:cNvPr id="3" name="Text 1"/>
          <p:cNvSpPr/>
          <p:nvPr/>
        </p:nvSpPr>
        <p:spPr>
          <a:xfrm>
            <a:off x="758309" y="1528048"/>
            <a:ext cx="13113782" cy="294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Our system processes user queries through a multi-stage pipeline that fetches, analyzes, and flags suspicious applications automatically.</a:t>
            </a:r>
            <a:endParaRPr lang="en-US" sz="14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8309" y="2029897"/>
            <a:ext cx="920710" cy="11049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863090" y="2213967"/>
            <a:ext cx="2423160" cy="3027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User Input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1863090" y="2627233"/>
            <a:ext cx="12009001" cy="294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System accepts target app name for investigation</a:t>
            </a:r>
            <a:endParaRPr lang="en-US" sz="145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309" y="3134797"/>
            <a:ext cx="920710" cy="110490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863090" y="3318867"/>
            <a:ext cx="2423160" cy="3027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Fetch Results</a:t>
            </a:r>
            <a:endParaRPr lang="en-US" sz="1900" dirty="0"/>
          </a:p>
        </p:txBody>
      </p:sp>
      <p:sp>
        <p:nvSpPr>
          <p:cNvPr id="9" name="Text 5"/>
          <p:cNvSpPr/>
          <p:nvPr/>
        </p:nvSpPr>
        <p:spPr>
          <a:xfrm>
            <a:off x="1863090" y="3732133"/>
            <a:ext cx="12009001" cy="294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Query Play Store using google-play-scraper API</a:t>
            </a:r>
            <a:endParaRPr lang="en-US" sz="145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309" y="4239697"/>
            <a:ext cx="920710" cy="1104900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863090" y="4423767"/>
            <a:ext cx="2423160" cy="3027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Extract Metadata</a:t>
            </a:r>
            <a:endParaRPr lang="en-US" sz="1900" dirty="0"/>
          </a:p>
        </p:txBody>
      </p:sp>
      <p:sp>
        <p:nvSpPr>
          <p:cNvPr id="12" name="Text 7"/>
          <p:cNvSpPr/>
          <p:nvPr/>
        </p:nvSpPr>
        <p:spPr>
          <a:xfrm>
            <a:off x="1863090" y="4837033"/>
            <a:ext cx="12009001" cy="294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Parse title, rating, package ID, and developer info</a:t>
            </a:r>
            <a:endParaRPr lang="en-US" sz="1450" dirty="0"/>
          </a:p>
        </p:txBody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309" y="5344597"/>
            <a:ext cx="920710" cy="1104900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863090" y="5528667"/>
            <a:ext cx="2423160" cy="3027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Detection Logic</a:t>
            </a:r>
            <a:endParaRPr lang="en-US" sz="1900" dirty="0"/>
          </a:p>
        </p:txBody>
      </p:sp>
      <p:sp>
        <p:nvSpPr>
          <p:cNvPr id="15" name="Text 9"/>
          <p:cNvSpPr/>
          <p:nvPr/>
        </p:nvSpPr>
        <p:spPr>
          <a:xfrm>
            <a:off x="1863090" y="5941933"/>
            <a:ext cx="12009001" cy="294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Apply keyword rules and rating thresholds</a:t>
            </a:r>
            <a:endParaRPr lang="en-US" sz="1450" dirty="0"/>
          </a:p>
        </p:txBody>
      </p:sp>
      <p:pic>
        <p:nvPicPr>
          <p:cNvPr id="1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8309" y="6449497"/>
            <a:ext cx="920710" cy="1104900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1863090" y="6633567"/>
            <a:ext cx="2423160" cy="3027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Alert Generation</a:t>
            </a:r>
            <a:endParaRPr lang="en-US" sz="1900" dirty="0"/>
          </a:p>
        </p:txBody>
      </p:sp>
      <p:sp>
        <p:nvSpPr>
          <p:cNvPr id="18" name="Text 11"/>
          <p:cNvSpPr/>
          <p:nvPr/>
        </p:nvSpPr>
        <p:spPr>
          <a:xfrm>
            <a:off x="1863090" y="7046833"/>
            <a:ext cx="12009001" cy="294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Create impersonation report and output suspicious apps</a:t>
            </a:r>
            <a:endParaRPr lang="en-US" sz="14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769144"/>
            <a:ext cx="4464844" cy="3990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500" dirty="0">
                <a:solidFill>
                  <a:srgbClr val="1F1E1E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Detection Signals &amp; Output</a:t>
            </a:r>
            <a:endParaRPr lang="en-US" sz="2500" dirty="0"/>
          </a:p>
        </p:txBody>
      </p:sp>
      <p:sp>
        <p:nvSpPr>
          <p:cNvPr id="3" name="Text 1"/>
          <p:cNvSpPr/>
          <p:nvPr/>
        </p:nvSpPr>
        <p:spPr>
          <a:xfrm>
            <a:off x="758309" y="1547217"/>
            <a:ext cx="2394585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1F1E1E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Signal Strategy</a:t>
            </a:r>
            <a:endParaRPr lang="en-US" sz="1850" dirty="0"/>
          </a:p>
        </p:txBody>
      </p:sp>
      <p:sp>
        <p:nvSpPr>
          <p:cNvPr id="4" name="Text 2"/>
          <p:cNvSpPr/>
          <p:nvPr/>
        </p:nvSpPr>
        <p:spPr>
          <a:xfrm>
            <a:off x="758309" y="1997988"/>
            <a:ext cx="5697617" cy="242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1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Segregate the search results</a:t>
            </a:r>
            <a:endParaRPr lang="en-US" sz="1150" dirty="0"/>
          </a:p>
        </p:txBody>
      </p:sp>
      <p:sp>
        <p:nvSpPr>
          <p:cNvPr id="5" name="Text 3"/>
          <p:cNvSpPr/>
          <p:nvPr/>
        </p:nvSpPr>
        <p:spPr>
          <a:xfrm>
            <a:off x="758309" y="2411254"/>
            <a:ext cx="151567" cy="1895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1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01</a:t>
            </a:r>
            <a:endParaRPr lang="en-US" sz="1150" dirty="0"/>
          </a:p>
        </p:txBody>
      </p:sp>
      <p:sp>
        <p:nvSpPr>
          <p:cNvPr id="6" name="Shape 4"/>
          <p:cNvSpPr/>
          <p:nvPr/>
        </p:nvSpPr>
        <p:spPr>
          <a:xfrm>
            <a:off x="758309" y="2653665"/>
            <a:ext cx="5697617" cy="15240"/>
          </a:xfrm>
          <a:prstGeom prst="rect">
            <a:avLst/>
          </a:prstGeom>
          <a:solidFill>
            <a:srgbClr val="DA1B2E"/>
          </a:solidFill>
          <a:ln/>
        </p:spPr>
      </p:sp>
      <p:sp>
        <p:nvSpPr>
          <p:cNvPr id="7" name="Text 5"/>
          <p:cNvSpPr/>
          <p:nvPr/>
        </p:nvSpPr>
        <p:spPr>
          <a:xfrm>
            <a:off x="758309" y="2759869"/>
            <a:ext cx="1995487" cy="2494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Keyword Matching</a:t>
            </a:r>
            <a:endParaRPr lang="en-US" sz="1550" dirty="0"/>
          </a:p>
        </p:txBody>
      </p:sp>
      <p:sp>
        <p:nvSpPr>
          <p:cNvPr id="8" name="Text 6"/>
          <p:cNvSpPr/>
          <p:nvPr/>
        </p:nvSpPr>
        <p:spPr>
          <a:xfrm>
            <a:off x="758309" y="3160871"/>
            <a:ext cx="5697617" cy="242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1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Identify suspicious terms in app titles</a:t>
            </a:r>
            <a:endParaRPr lang="en-US" sz="1150" dirty="0"/>
          </a:p>
        </p:txBody>
      </p:sp>
      <p:sp>
        <p:nvSpPr>
          <p:cNvPr id="9" name="Text 7"/>
          <p:cNvSpPr/>
          <p:nvPr/>
        </p:nvSpPr>
        <p:spPr>
          <a:xfrm>
            <a:off x="758309" y="3668792"/>
            <a:ext cx="151567" cy="1895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1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02</a:t>
            </a:r>
            <a:endParaRPr lang="en-US" sz="1150" dirty="0"/>
          </a:p>
        </p:txBody>
      </p:sp>
      <p:sp>
        <p:nvSpPr>
          <p:cNvPr id="10" name="Shape 8"/>
          <p:cNvSpPr/>
          <p:nvPr/>
        </p:nvSpPr>
        <p:spPr>
          <a:xfrm>
            <a:off x="758309" y="3911203"/>
            <a:ext cx="5697617" cy="15240"/>
          </a:xfrm>
          <a:prstGeom prst="rect">
            <a:avLst/>
          </a:prstGeom>
          <a:solidFill>
            <a:srgbClr val="DA1B2E"/>
          </a:solidFill>
          <a:ln/>
        </p:spPr>
      </p:sp>
      <p:sp>
        <p:nvSpPr>
          <p:cNvPr id="11" name="Text 9"/>
          <p:cNvSpPr/>
          <p:nvPr/>
        </p:nvSpPr>
        <p:spPr>
          <a:xfrm>
            <a:off x="758309" y="4017407"/>
            <a:ext cx="1995487" cy="2494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Rating Analysis</a:t>
            </a:r>
            <a:endParaRPr lang="en-US" sz="1550" dirty="0"/>
          </a:p>
        </p:txBody>
      </p:sp>
      <p:sp>
        <p:nvSpPr>
          <p:cNvPr id="12" name="Text 10"/>
          <p:cNvSpPr/>
          <p:nvPr/>
        </p:nvSpPr>
        <p:spPr>
          <a:xfrm>
            <a:off x="758309" y="4418409"/>
            <a:ext cx="5697617" cy="242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1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Flag apps with ratings below 4.0 threshold</a:t>
            </a:r>
            <a:endParaRPr lang="en-US" sz="1150" dirty="0"/>
          </a:p>
        </p:txBody>
      </p:sp>
      <p:sp>
        <p:nvSpPr>
          <p:cNvPr id="13" name="Text 11"/>
          <p:cNvSpPr/>
          <p:nvPr/>
        </p:nvSpPr>
        <p:spPr>
          <a:xfrm>
            <a:off x="758309" y="4926330"/>
            <a:ext cx="151567" cy="1895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1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03</a:t>
            </a:r>
            <a:endParaRPr lang="en-US" sz="1150" dirty="0"/>
          </a:p>
        </p:txBody>
      </p:sp>
      <p:sp>
        <p:nvSpPr>
          <p:cNvPr id="14" name="Shape 12"/>
          <p:cNvSpPr/>
          <p:nvPr/>
        </p:nvSpPr>
        <p:spPr>
          <a:xfrm>
            <a:off x="758309" y="5168741"/>
            <a:ext cx="5697617" cy="15240"/>
          </a:xfrm>
          <a:prstGeom prst="rect">
            <a:avLst/>
          </a:prstGeom>
          <a:solidFill>
            <a:srgbClr val="DA1B2E"/>
          </a:solidFill>
          <a:ln/>
        </p:spPr>
      </p:sp>
      <p:sp>
        <p:nvSpPr>
          <p:cNvPr id="15" name="Text 13"/>
          <p:cNvSpPr/>
          <p:nvPr/>
        </p:nvSpPr>
        <p:spPr>
          <a:xfrm>
            <a:off x="758309" y="5274945"/>
            <a:ext cx="2160508" cy="2494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Developer Extraction</a:t>
            </a:r>
            <a:endParaRPr lang="en-US" sz="1550" dirty="0"/>
          </a:p>
        </p:txBody>
      </p:sp>
      <p:sp>
        <p:nvSpPr>
          <p:cNvPr id="16" name="Text 14"/>
          <p:cNvSpPr/>
          <p:nvPr/>
        </p:nvSpPr>
        <p:spPr>
          <a:xfrm>
            <a:off x="758309" y="5675948"/>
            <a:ext cx="5697617" cy="242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1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Parse and validate publisher information</a:t>
            </a:r>
            <a:endParaRPr lang="en-US" sz="1150" dirty="0"/>
          </a:p>
        </p:txBody>
      </p:sp>
      <p:sp>
        <p:nvSpPr>
          <p:cNvPr id="17" name="Text 15"/>
          <p:cNvSpPr/>
          <p:nvPr/>
        </p:nvSpPr>
        <p:spPr>
          <a:xfrm>
            <a:off x="758309" y="6183868"/>
            <a:ext cx="151567" cy="1895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1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04</a:t>
            </a:r>
            <a:endParaRPr lang="en-US" sz="1150" dirty="0"/>
          </a:p>
        </p:txBody>
      </p:sp>
      <p:sp>
        <p:nvSpPr>
          <p:cNvPr id="18" name="Shape 16"/>
          <p:cNvSpPr/>
          <p:nvPr/>
        </p:nvSpPr>
        <p:spPr>
          <a:xfrm>
            <a:off x="758309" y="6426279"/>
            <a:ext cx="5697617" cy="15240"/>
          </a:xfrm>
          <a:prstGeom prst="rect">
            <a:avLst/>
          </a:prstGeom>
          <a:solidFill>
            <a:srgbClr val="DA1B2E"/>
          </a:solidFill>
          <a:ln/>
        </p:spPr>
      </p:sp>
      <p:sp>
        <p:nvSpPr>
          <p:cNvPr id="19" name="Text 17"/>
          <p:cNvSpPr/>
          <p:nvPr/>
        </p:nvSpPr>
        <p:spPr>
          <a:xfrm>
            <a:off x="758309" y="6532483"/>
            <a:ext cx="2074902" cy="2494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Metadata Validation</a:t>
            </a:r>
            <a:endParaRPr lang="en-US" sz="1550" dirty="0"/>
          </a:p>
        </p:txBody>
      </p:sp>
      <p:sp>
        <p:nvSpPr>
          <p:cNvPr id="20" name="Text 18"/>
          <p:cNvSpPr/>
          <p:nvPr/>
        </p:nvSpPr>
        <p:spPr>
          <a:xfrm>
            <a:off x="758309" y="6933486"/>
            <a:ext cx="5697617" cy="242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1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Cross-reference Play Store attributes</a:t>
            </a:r>
            <a:endParaRPr lang="en-US" sz="1150" dirty="0"/>
          </a:p>
        </p:txBody>
      </p:sp>
      <p:sp>
        <p:nvSpPr>
          <p:cNvPr id="21" name="Text 19"/>
          <p:cNvSpPr/>
          <p:nvPr/>
        </p:nvSpPr>
        <p:spPr>
          <a:xfrm>
            <a:off x="6833592" y="1547217"/>
            <a:ext cx="3146108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1F1E1E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Sample Detection Output</a:t>
            </a:r>
            <a:endParaRPr lang="en-US" sz="1850" dirty="0"/>
          </a:p>
        </p:txBody>
      </p:sp>
      <p:sp>
        <p:nvSpPr>
          <p:cNvPr id="22" name="Shape 20"/>
          <p:cNvSpPr/>
          <p:nvPr/>
        </p:nvSpPr>
        <p:spPr>
          <a:xfrm>
            <a:off x="6833592" y="2017038"/>
            <a:ext cx="7046000" cy="3247787"/>
          </a:xfrm>
          <a:prstGeom prst="roundRect">
            <a:avLst>
              <a:gd name="adj" fmla="val 1961"/>
            </a:avLst>
          </a:prstGeom>
          <a:solidFill>
            <a:srgbClr val="F7BBC1"/>
          </a:solidFill>
          <a:ln/>
        </p:spPr>
      </p:sp>
      <p:pic>
        <p:nvPicPr>
          <p:cNvPr id="2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85159" y="2214682"/>
            <a:ext cx="249436" cy="199549"/>
          </a:xfrm>
          <a:prstGeom prst="rect">
            <a:avLst/>
          </a:prstGeom>
        </p:spPr>
      </p:pic>
      <p:sp>
        <p:nvSpPr>
          <p:cNvPr id="24" name="Text 21"/>
          <p:cNvSpPr/>
          <p:nvPr/>
        </p:nvSpPr>
        <p:spPr>
          <a:xfrm>
            <a:off x="7386161" y="2206466"/>
            <a:ext cx="1995487" cy="2494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Alert Generated</a:t>
            </a:r>
            <a:endParaRPr lang="en-US" sz="1550" dirty="0"/>
          </a:p>
        </p:txBody>
      </p:sp>
      <p:sp>
        <p:nvSpPr>
          <p:cNvPr id="25" name="Text 22"/>
          <p:cNvSpPr/>
          <p:nvPr/>
        </p:nvSpPr>
        <p:spPr>
          <a:xfrm>
            <a:off x="7386161" y="2607469"/>
            <a:ext cx="6341864" cy="242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150" b="1" dirty="0">
                <a:solidFill>
                  <a:srgbClr val="000000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App Detected:</a:t>
            </a:r>
            <a:pPr algn="l" indent="0" marL="0">
              <a:lnSpc>
                <a:spcPts val="1900"/>
              </a:lnSpc>
              <a:buNone/>
            </a:pPr>
            <a:r>
              <a:rPr lang="en-US" sz="1150" dirty="0">
                <a:solidFill>
                  <a:srgbClr val="000000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Paytm Unlimited Money 2024</a:t>
            </a:r>
            <a:endParaRPr lang="en-US" sz="1150" dirty="0"/>
          </a:p>
        </p:txBody>
      </p:sp>
      <p:sp>
        <p:nvSpPr>
          <p:cNvPr id="26" name="Text 23"/>
          <p:cNvSpPr/>
          <p:nvPr/>
        </p:nvSpPr>
        <p:spPr>
          <a:xfrm>
            <a:off x="7386161" y="2986564"/>
            <a:ext cx="6341864" cy="242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150" b="1" dirty="0">
                <a:solidFill>
                  <a:srgbClr val="000000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Package ID:</a:t>
            </a:r>
            <a:pPr algn="l" indent="0" marL="0">
              <a:lnSpc>
                <a:spcPts val="1900"/>
              </a:lnSpc>
              <a:buNone/>
            </a:pPr>
            <a:r>
              <a:rPr lang="en-US" sz="1150" dirty="0">
                <a:solidFill>
                  <a:srgbClr val="000000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com.xys.paytm.guide</a:t>
            </a:r>
            <a:endParaRPr lang="en-US" sz="1150" dirty="0"/>
          </a:p>
        </p:txBody>
      </p:sp>
      <p:sp>
        <p:nvSpPr>
          <p:cNvPr id="27" name="Text 24"/>
          <p:cNvSpPr/>
          <p:nvPr/>
        </p:nvSpPr>
        <p:spPr>
          <a:xfrm>
            <a:off x="7386161" y="3365659"/>
            <a:ext cx="6341864" cy="242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150" b="1" dirty="0">
                <a:solidFill>
                  <a:srgbClr val="000000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Rating:</a:t>
            </a:r>
            <a:pPr algn="l" indent="0" marL="0">
              <a:lnSpc>
                <a:spcPts val="1900"/>
              </a:lnSpc>
              <a:buNone/>
            </a:pPr>
            <a:r>
              <a:rPr lang="en-US" sz="1150" dirty="0">
                <a:solidFill>
                  <a:srgbClr val="000000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3.2 </a:t>
            </a:r>
            <a:pPr algn="l" indent="0" marL="0">
              <a:lnSpc>
                <a:spcPts val="1900"/>
              </a:lnSpc>
              <a:buNone/>
            </a:pPr>
            <a:r>
              <a:rPr lang="en-US" sz="1150" dirty="0">
                <a:solidFill>
                  <a:srgbClr val="000000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⭐</a:t>
            </a:r>
            <a:endParaRPr lang="en-US" sz="1150" dirty="0"/>
          </a:p>
        </p:txBody>
      </p:sp>
      <p:sp>
        <p:nvSpPr>
          <p:cNvPr id="28" name="Text 25"/>
          <p:cNvSpPr/>
          <p:nvPr/>
        </p:nvSpPr>
        <p:spPr>
          <a:xfrm>
            <a:off x="7386161" y="3744754"/>
            <a:ext cx="6341864" cy="242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150" b="1" dirty="0">
                <a:solidFill>
                  <a:srgbClr val="000000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Status:</a:t>
            </a:r>
            <a:pPr algn="l" indent="0" marL="0">
              <a:lnSpc>
                <a:spcPts val="1900"/>
              </a:lnSpc>
              <a:buNone/>
            </a:pPr>
            <a:r>
              <a:rPr lang="en-US" sz="1150" dirty="0">
                <a:solidFill>
                  <a:srgbClr val="000000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 </a:t>
            </a:r>
            <a:pPr algn="l" indent="0" marL="0">
              <a:lnSpc>
                <a:spcPts val="1900"/>
              </a:lnSpc>
              <a:buNone/>
            </a:pPr>
            <a:r>
              <a:rPr lang="en-US" sz="1150" dirty="0">
                <a:solidFill>
                  <a:srgbClr val="DA1B2E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Suspicious</a:t>
            </a:r>
            <a:endParaRPr lang="en-US" sz="1150" dirty="0"/>
          </a:p>
        </p:txBody>
      </p:sp>
      <p:sp>
        <p:nvSpPr>
          <p:cNvPr id="29" name="Shape 26"/>
          <p:cNvSpPr/>
          <p:nvPr/>
        </p:nvSpPr>
        <p:spPr>
          <a:xfrm>
            <a:off x="7386161" y="4233797"/>
            <a:ext cx="6341864" cy="26551"/>
          </a:xfrm>
          <a:prstGeom prst="rect">
            <a:avLst/>
          </a:prstGeom>
          <a:solidFill>
            <a:srgbClr val="3B3535">
              <a:alpha val="50000"/>
            </a:srgbClr>
          </a:solidFill>
          <a:ln/>
        </p:spPr>
      </p:sp>
      <p:sp>
        <p:nvSpPr>
          <p:cNvPr id="30" name="Text 27"/>
          <p:cNvSpPr/>
          <p:nvPr/>
        </p:nvSpPr>
        <p:spPr>
          <a:xfrm>
            <a:off x="7386161" y="4430911"/>
            <a:ext cx="6341864" cy="242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150" b="1" dirty="0">
                <a:solidFill>
                  <a:srgbClr val="000000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EMAIL SUBJECT:</a:t>
            </a:r>
            <a:endParaRPr lang="en-US" sz="1150" dirty="0"/>
          </a:p>
        </p:txBody>
      </p:sp>
      <p:sp>
        <p:nvSpPr>
          <p:cNvPr id="31" name="Text 28"/>
          <p:cNvSpPr/>
          <p:nvPr/>
        </p:nvSpPr>
        <p:spPr>
          <a:xfrm>
            <a:off x="7386161" y="4810006"/>
            <a:ext cx="6341864" cy="242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150" dirty="0">
                <a:solidFill>
                  <a:srgbClr val="000000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Report: Potential Impersonation of Paytm Brand Detected</a:t>
            </a:r>
            <a:endParaRPr lang="en-US" sz="11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3007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4023" y="592455"/>
            <a:ext cx="6578918" cy="510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000"/>
              </a:lnSpc>
              <a:buNone/>
            </a:pPr>
            <a:r>
              <a:rPr lang="en-US" sz="3200" dirty="0">
                <a:solidFill>
                  <a:srgbClr val="1F1E1E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Prototype Performance Metrics</a:t>
            </a:r>
            <a:endParaRPr lang="en-US" sz="3200" dirty="0"/>
          </a:p>
        </p:txBody>
      </p:sp>
      <p:sp>
        <p:nvSpPr>
          <p:cNvPr id="4" name="Text 1"/>
          <p:cNvSpPr/>
          <p:nvPr/>
        </p:nvSpPr>
        <p:spPr>
          <a:xfrm>
            <a:off x="754023" y="1490543"/>
            <a:ext cx="2383750" cy="6398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000"/>
              </a:lnSpc>
              <a:buNone/>
            </a:pPr>
            <a:r>
              <a:rPr lang="en-US" sz="50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10</a:t>
            </a:r>
            <a:endParaRPr lang="en-US" sz="5000" dirty="0"/>
          </a:p>
        </p:txBody>
      </p:sp>
      <p:sp>
        <p:nvSpPr>
          <p:cNvPr id="5" name="Text 2"/>
          <p:cNvSpPr/>
          <p:nvPr/>
        </p:nvSpPr>
        <p:spPr>
          <a:xfrm>
            <a:off x="754023" y="2372678"/>
            <a:ext cx="2383750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Apps Scanned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754023" y="2807851"/>
            <a:ext cx="2383750" cy="9308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Total applications analyzed in demo dataset</a:t>
            </a:r>
            <a:endParaRPr lang="en-US" sz="1500" dirty="0"/>
          </a:p>
        </p:txBody>
      </p:sp>
      <p:sp>
        <p:nvSpPr>
          <p:cNvPr id="7" name="Text 4"/>
          <p:cNvSpPr/>
          <p:nvPr/>
        </p:nvSpPr>
        <p:spPr>
          <a:xfrm>
            <a:off x="3380065" y="1490543"/>
            <a:ext cx="2383750" cy="6398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000"/>
              </a:lnSpc>
              <a:buNone/>
            </a:pPr>
            <a:r>
              <a:rPr lang="en-US" sz="50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3</a:t>
            </a:r>
            <a:endParaRPr lang="en-US" sz="5000" dirty="0"/>
          </a:p>
        </p:txBody>
      </p:sp>
      <p:sp>
        <p:nvSpPr>
          <p:cNvPr id="8" name="Text 5"/>
          <p:cNvSpPr/>
          <p:nvPr/>
        </p:nvSpPr>
        <p:spPr>
          <a:xfrm>
            <a:off x="3380065" y="2372678"/>
            <a:ext cx="2383750" cy="6376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Flagged Suspicious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3380065" y="3126700"/>
            <a:ext cx="2383750" cy="6205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Applications triggering detection rules</a:t>
            </a:r>
            <a:endParaRPr lang="en-US" sz="1500" dirty="0"/>
          </a:p>
        </p:txBody>
      </p:sp>
      <p:sp>
        <p:nvSpPr>
          <p:cNvPr id="10" name="Text 7"/>
          <p:cNvSpPr/>
          <p:nvPr/>
        </p:nvSpPr>
        <p:spPr>
          <a:xfrm>
            <a:off x="6006108" y="1490543"/>
            <a:ext cx="2383750" cy="6398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000"/>
              </a:lnSpc>
              <a:buNone/>
            </a:pPr>
            <a:r>
              <a:rPr lang="en-US" sz="50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100%</a:t>
            </a:r>
            <a:endParaRPr lang="en-US" sz="5000" dirty="0"/>
          </a:p>
        </p:txBody>
      </p:sp>
      <p:sp>
        <p:nvSpPr>
          <p:cNvPr id="11" name="Text 8"/>
          <p:cNvSpPr/>
          <p:nvPr/>
        </p:nvSpPr>
        <p:spPr>
          <a:xfrm>
            <a:off x="6006108" y="2372678"/>
            <a:ext cx="2383750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Precision</a:t>
            </a:r>
            <a:endParaRPr lang="en-US" sz="2000" dirty="0"/>
          </a:p>
        </p:txBody>
      </p:sp>
      <p:sp>
        <p:nvSpPr>
          <p:cNvPr id="12" name="Text 9"/>
          <p:cNvSpPr/>
          <p:nvPr/>
        </p:nvSpPr>
        <p:spPr>
          <a:xfrm>
            <a:off x="6006108" y="2807851"/>
            <a:ext cx="2383750" cy="9308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All flagged apps were genuine threats (3/3 confirmed)</a:t>
            </a:r>
            <a:endParaRPr lang="en-US" sz="1500" dirty="0"/>
          </a:p>
        </p:txBody>
      </p:sp>
      <p:sp>
        <p:nvSpPr>
          <p:cNvPr id="13" name="Text 10"/>
          <p:cNvSpPr/>
          <p:nvPr/>
        </p:nvSpPr>
        <p:spPr>
          <a:xfrm>
            <a:off x="3380065" y="4231958"/>
            <a:ext cx="2383750" cy="6398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000"/>
              </a:lnSpc>
              <a:buNone/>
            </a:pPr>
            <a:r>
              <a:rPr lang="en-US" sz="50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85%</a:t>
            </a:r>
            <a:endParaRPr lang="en-US" sz="5000" dirty="0"/>
          </a:p>
        </p:txBody>
      </p:sp>
      <p:sp>
        <p:nvSpPr>
          <p:cNvPr id="14" name="Text 11"/>
          <p:cNvSpPr/>
          <p:nvPr/>
        </p:nvSpPr>
        <p:spPr>
          <a:xfrm>
            <a:off x="3380065" y="5114092"/>
            <a:ext cx="2383750" cy="6376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Accuracy Estimate</a:t>
            </a:r>
            <a:endParaRPr lang="en-US" sz="2000" dirty="0"/>
          </a:p>
        </p:txBody>
      </p:sp>
      <p:sp>
        <p:nvSpPr>
          <p:cNvPr id="15" name="Text 12"/>
          <p:cNvSpPr/>
          <p:nvPr/>
        </p:nvSpPr>
        <p:spPr>
          <a:xfrm>
            <a:off x="3380065" y="5868114"/>
            <a:ext cx="2383750" cy="6205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Expected detection rate across broader datasets</a:t>
            </a:r>
            <a:endParaRPr lang="en-US" sz="1500" dirty="0"/>
          </a:p>
        </p:txBody>
      </p:sp>
      <p:sp>
        <p:nvSpPr>
          <p:cNvPr id="16" name="Text 13"/>
          <p:cNvSpPr/>
          <p:nvPr/>
        </p:nvSpPr>
        <p:spPr>
          <a:xfrm>
            <a:off x="754023" y="6706791"/>
            <a:ext cx="7635954" cy="9308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Note: Recall metrics depend on ground truth labeling of the complete dataset. Initial results demonstrate strong precision with room for expanded signal coverage.</a:t>
            </a:r>
            <a:endParaRPr lang="en-US" sz="15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614124"/>
            <a:ext cx="4925378" cy="3990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500" dirty="0">
                <a:solidFill>
                  <a:srgbClr val="1F1E1E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Limitations &amp; Future Roadmap</a:t>
            </a:r>
            <a:endParaRPr lang="en-US" sz="2500" dirty="0"/>
          </a:p>
        </p:txBody>
      </p:sp>
      <p:sp>
        <p:nvSpPr>
          <p:cNvPr id="3" name="Text 1"/>
          <p:cNvSpPr/>
          <p:nvPr/>
        </p:nvSpPr>
        <p:spPr>
          <a:xfrm>
            <a:off x="758309" y="1392198"/>
            <a:ext cx="2396371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1F1E1E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Current Limitations</a:t>
            </a:r>
            <a:endParaRPr lang="en-US" sz="1850" dirty="0"/>
          </a:p>
        </p:txBody>
      </p:sp>
      <p:sp>
        <p:nvSpPr>
          <p:cNvPr id="4" name="Shape 2"/>
          <p:cNvSpPr/>
          <p:nvPr/>
        </p:nvSpPr>
        <p:spPr>
          <a:xfrm>
            <a:off x="758309" y="1862018"/>
            <a:ext cx="6102191" cy="977265"/>
          </a:xfrm>
          <a:prstGeom prst="roundRect">
            <a:avLst>
              <a:gd name="adj" fmla="val 7485"/>
            </a:avLst>
          </a:prstGeom>
          <a:solidFill>
            <a:srgbClr val="FFFFFF"/>
          </a:solidFill>
          <a:ln w="15240">
            <a:solidFill>
              <a:srgbClr val="DFB8BC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743069" y="1862018"/>
            <a:ext cx="60960" cy="977265"/>
          </a:xfrm>
          <a:prstGeom prst="roundRect">
            <a:avLst>
              <a:gd name="adj" fmla="val 104493"/>
            </a:avLst>
          </a:prstGeom>
          <a:solidFill>
            <a:srgbClr val="DA1B2E"/>
          </a:solidFill>
          <a:ln/>
        </p:spPr>
      </p:sp>
      <p:sp>
        <p:nvSpPr>
          <p:cNvPr id="6" name="Text 4"/>
          <p:cNvSpPr/>
          <p:nvPr/>
        </p:nvSpPr>
        <p:spPr>
          <a:xfrm>
            <a:off x="970836" y="2028825"/>
            <a:ext cx="2269212" cy="2494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Basic Signal Coverage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970836" y="2429828"/>
            <a:ext cx="5722858" cy="242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1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Detection relies solely on keyword matching and rating thresholds</a:t>
            </a:r>
            <a:endParaRPr lang="en-US" sz="1150" dirty="0"/>
          </a:p>
        </p:txBody>
      </p:sp>
      <p:sp>
        <p:nvSpPr>
          <p:cNvPr id="8" name="Shape 6"/>
          <p:cNvSpPr/>
          <p:nvPr/>
        </p:nvSpPr>
        <p:spPr>
          <a:xfrm>
            <a:off x="758309" y="2990850"/>
            <a:ext cx="6102191" cy="977265"/>
          </a:xfrm>
          <a:prstGeom prst="roundRect">
            <a:avLst>
              <a:gd name="adj" fmla="val 7485"/>
            </a:avLst>
          </a:prstGeom>
          <a:solidFill>
            <a:srgbClr val="FFFFFF"/>
          </a:solidFill>
          <a:ln w="15240">
            <a:solidFill>
              <a:srgbClr val="DFB8BC"/>
            </a:solidFill>
            <a:prstDash val="solid"/>
          </a:ln>
        </p:spPr>
      </p:sp>
      <p:sp>
        <p:nvSpPr>
          <p:cNvPr id="9" name="Shape 7"/>
          <p:cNvSpPr/>
          <p:nvPr/>
        </p:nvSpPr>
        <p:spPr>
          <a:xfrm>
            <a:off x="743069" y="2990850"/>
            <a:ext cx="60960" cy="977265"/>
          </a:xfrm>
          <a:prstGeom prst="roundRect">
            <a:avLst>
              <a:gd name="adj" fmla="val 104493"/>
            </a:avLst>
          </a:prstGeom>
          <a:solidFill>
            <a:srgbClr val="DA1B2E"/>
          </a:solidFill>
          <a:ln/>
        </p:spPr>
      </p:sp>
      <p:sp>
        <p:nvSpPr>
          <p:cNvPr id="10" name="Text 8"/>
          <p:cNvSpPr/>
          <p:nvPr/>
        </p:nvSpPr>
        <p:spPr>
          <a:xfrm>
            <a:off x="970836" y="3157657"/>
            <a:ext cx="1995487" cy="2494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No Visual Analysis</a:t>
            </a:r>
            <a:endParaRPr lang="en-US" sz="1550" dirty="0"/>
          </a:p>
        </p:txBody>
      </p:sp>
      <p:sp>
        <p:nvSpPr>
          <p:cNvPr id="11" name="Text 9"/>
          <p:cNvSpPr/>
          <p:nvPr/>
        </p:nvSpPr>
        <p:spPr>
          <a:xfrm>
            <a:off x="970836" y="3558659"/>
            <a:ext cx="5722858" cy="242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1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Missing icon similarity detection and brand asset comparison</a:t>
            </a:r>
            <a:endParaRPr lang="en-US" sz="1150" dirty="0"/>
          </a:p>
        </p:txBody>
      </p:sp>
      <p:sp>
        <p:nvSpPr>
          <p:cNvPr id="12" name="Shape 10"/>
          <p:cNvSpPr/>
          <p:nvPr/>
        </p:nvSpPr>
        <p:spPr>
          <a:xfrm>
            <a:off x="758309" y="4119682"/>
            <a:ext cx="6102191" cy="977265"/>
          </a:xfrm>
          <a:prstGeom prst="roundRect">
            <a:avLst>
              <a:gd name="adj" fmla="val 7485"/>
            </a:avLst>
          </a:prstGeom>
          <a:solidFill>
            <a:srgbClr val="FFFFFF"/>
          </a:solidFill>
          <a:ln w="15240">
            <a:solidFill>
              <a:srgbClr val="DFB8BC"/>
            </a:solidFill>
            <a:prstDash val="solid"/>
          </a:ln>
        </p:spPr>
      </p:sp>
      <p:sp>
        <p:nvSpPr>
          <p:cNvPr id="13" name="Shape 11"/>
          <p:cNvSpPr/>
          <p:nvPr/>
        </p:nvSpPr>
        <p:spPr>
          <a:xfrm>
            <a:off x="743069" y="4119682"/>
            <a:ext cx="60960" cy="977265"/>
          </a:xfrm>
          <a:prstGeom prst="roundRect">
            <a:avLst>
              <a:gd name="adj" fmla="val 104493"/>
            </a:avLst>
          </a:prstGeom>
          <a:solidFill>
            <a:srgbClr val="DA1B2E"/>
          </a:solidFill>
          <a:ln/>
        </p:spPr>
      </p:sp>
      <p:sp>
        <p:nvSpPr>
          <p:cNvPr id="14" name="Text 12"/>
          <p:cNvSpPr/>
          <p:nvPr/>
        </p:nvSpPr>
        <p:spPr>
          <a:xfrm>
            <a:off x="970836" y="4286488"/>
            <a:ext cx="1995487" cy="2494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Limited Scope</a:t>
            </a:r>
            <a:endParaRPr lang="en-US" sz="1550" dirty="0"/>
          </a:p>
        </p:txBody>
      </p:sp>
      <p:sp>
        <p:nvSpPr>
          <p:cNvPr id="15" name="Text 13"/>
          <p:cNvSpPr/>
          <p:nvPr/>
        </p:nvSpPr>
        <p:spPr>
          <a:xfrm>
            <a:off x="970836" y="4687491"/>
            <a:ext cx="5722858" cy="242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1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No fuzzy matching, permissions analysis, or SDK inspection capabilities</a:t>
            </a:r>
            <a:endParaRPr lang="en-US" sz="1150" dirty="0"/>
          </a:p>
        </p:txBody>
      </p:sp>
      <p:sp>
        <p:nvSpPr>
          <p:cNvPr id="16" name="Shape 14"/>
          <p:cNvSpPr/>
          <p:nvPr/>
        </p:nvSpPr>
        <p:spPr>
          <a:xfrm>
            <a:off x="758309" y="5248513"/>
            <a:ext cx="6102191" cy="977265"/>
          </a:xfrm>
          <a:prstGeom prst="roundRect">
            <a:avLst>
              <a:gd name="adj" fmla="val 7485"/>
            </a:avLst>
          </a:prstGeom>
          <a:solidFill>
            <a:srgbClr val="FFFFFF"/>
          </a:solidFill>
          <a:ln w="15240">
            <a:solidFill>
              <a:srgbClr val="DFB8BC"/>
            </a:solidFill>
            <a:prstDash val="solid"/>
          </a:ln>
        </p:spPr>
      </p:sp>
      <p:sp>
        <p:nvSpPr>
          <p:cNvPr id="17" name="Shape 15"/>
          <p:cNvSpPr/>
          <p:nvPr/>
        </p:nvSpPr>
        <p:spPr>
          <a:xfrm>
            <a:off x="743069" y="5248513"/>
            <a:ext cx="60960" cy="977265"/>
          </a:xfrm>
          <a:prstGeom prst="roundRect">
            <a:avLst>
              <a:gd name="adj" fmla="val 104493"/>
            </a:avLst>
          </a:prstGeom>
          <a:solidFill>
            <a:srgbClr val="DA1B2E"/>
          </a:solidFill>
          <a:ln/>
        </p:spPr>
      </p:sp>
      <p:sp>
        <p:nvSpPr>
          <p:cNvPr id="18" name="Text 16"/>
          <p:cNvSpPr/>
          <p:nvPr/>
        </p:nvSpPr>
        <p:spPr>
          <a:xfrm>
            <a:off x="970836" y="5415320"/>
            <a:ext cx="2135386" cy="2494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Platform Constraints</a:t>
            </a:r>
            <a:endParaRPr lang="en-US" sz="1550" dirty="0"/>
          </a:p>
        </p:txBody>
      </p:sp>
      <p:sp>
        <p:nvSpPr>
          <p:cNvPr id="19" name="Text 17"/>
          <p:cNvSpPr/>
          <p:nvPr/>
        </p:nvSpPr>
        <p:spPr>
          <a:xfrm>
            <a:off x="970836" y="5816322"/>
            <a:ext cx="5722858" cy="242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1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Google Play Store only—no coverage of third-party app repositories</a:t>
            </a:r>
            <a:endParaRPr lang="en-US" sz="1150" dirty="0"/>
          </a:p>
        </p:txBody>
      </p:sp>
      <p:sp>
        <p:nvSpPr>
          <p:cNvPr id="20" name="Text 18"/>
          <p:cNvSpPr/>
          <p:nvPr/>
        </p:nvSpPr>
        <p:spPr>
          <a:xfrm>
            <a:off x="7238167" y="1392198"/>
            <a:ext cx="2862739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1F1E1E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Planned Enhancements</a:t>
            </a:r>
            <a:endParaRPr lang="en-US" sz="1850" dirty="0"/>
          </a:p>
        </p:txBody>
      </p:sp>
      <p:sp>
        <p:nvSpPr>
          <p:cNvPr id="21" name="Shape 19"/>
          <p:cNvSpPr/>
          <p:nvPr/>
        </p:nvSpPr>
        <p:spPr>
          <a:xfrm>
            <a:off x="7389852" y="2089428"/>
            <a:ext cx="151567" cy="719257"/>
          </a:xfrm>
          <a:prstGeom prst="roundRect">
            <a:avLst>
              <a:gd name="adj" fmla="val 42027"/>
            </a:avLst>
          </a:prstGeom>
          <a:solidFill>
            <a:srgbClr val="F9D2D6"/>
          </a:solidFill>
          <a:ln w="7620">
            <a:solidFill>
              <a:srgbClr val="DFB8BC"/>
            </a:solidFill>
            <a:prstDash val="solid"/>
          </a:ln>
        </p:spPr>
      </p:sp>
      <p:sp>
        <p:nvSpPr>
          <p:cNvPr id="22" name="Shape 20"/>
          <p:cNvSpPr/>
          <p:nvPr/>
        </p:nvSpPr>
        <p:spPr>
          <a:xfrm>
            <a:off x="7238167" y="1989892"/>
            <a:ext cx="454938" cy="454938"/>
          </a:xfrm>
          <a:prstGeom prst="roundRect">
            <a:avLst>
              <a:gd name="adj" fmla="val 100497"/>
            </a:avLst>
          </a:prstGeom>
          <a:solidFill>
            <a:srgbClr val="F9D2D6"/>
          </a:solidFill>
          <a:ln w="7620">
            <a:solidFill>
              <a:srgbClr val="DFB8BC"/>
            </a:solidFill>
            <a:prstDash val="solid"/>
          </a:ln>
        </p:spPr>
      </p:sp>
      <p:pic>
        <p:nvPicPr>
          <p:cNvPr id="2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7351871" y="2103715"/>
            <a:ext cx="227409" cy="227409"/>
          </a:xfrm>
          <a:prstGeom prst="rect">
            <a:avLst/>
          </a:prstGeom>
        </p:spPr>
      </p:pic>
      <p:sp>
        <p:nvSpPr>
          <p:cNvPr id="24" name="Text 21"/>
          <p:cNvSpPr/>
          <p:nvPr/>
        </p:nvSpPr>
        <p:spPr>
          <a:xfrm>
            <a:off x="7844671" y="2013585"/>
            <a:ext cx="2546985" cy="2494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Icon Similarity Detection</a:t>
            </a:r>
            <a:endParaRPr lang="en-US" sz="1550" dirty="0"/>
          </a:p>
        </p:txBody>
      </p:sp>
      <p:sp>
        <p:nvSpPr>
          <p:cNvPr id="25" name="Text 22"/>
          <p:cNvSpPr/>
          <p:nvPr/>
        </p:nvSpPr>
        <p:spPr>
          <a:xfrm>
            <a:off x="7844671" y="2414588"/>
            <a:ext cx="6035040" cy="242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1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Implement perceptual hashing (pHash) for visual brand asset comparison</a:t>
            </a:r>
            <a:endParaRPr lang="en-US" sz="1150" dirty="0"/>
          </a:p>
        </p:txBody>
      </p:sp>
      <p:sp>
        <p:nvSpPr>
          <p:cNvPr id="26" name="Shape 23"/>
          <p:cNvSpPr/>
          <p:nvPr/>
        </p:nvSpPr>
        <p:spPr>
          <a:xfrm>
            <a:off x="7617262" y="3187779"/>
            <a:ext cx="151567" cy="719257"/>
          </a:xfrm>
          <a:prstGeom prst="roundRect">
            <a:avLst>
              <a:gd name="adj" fmla="val 42027"/>
            </a:avLst>
          </a:prstGeom>
          <a:solidFill>
            <a:srgbClr val="F9D2D6"/>
          </a:solidFill>
          <a:ln w="7620">
            <a:solidFill>
              <a:srgbClr val="DFB8BC"/>
            </a:solidFill>
            <a:prstDash val="solid"/>
          </a:ln>
        </p:spPr>
      </p:sp>
      <p:sp>
        <p:nvSpPr>
          <p:cNvPr id="27" name="Shape 24"/>
          <p:cNvSpPr/>
          <p:nvPr/>
        </p:nvSpPr>
        <p:spPr>
          <a:xfrm>
            <a:off x="7465576" y="3088243"/>
            <a:ext cx="454938" cy="454938"/>
          </a:xfrm>
          <a:prstGeom prst="roundRect">
            <a:avLst>
              <a:gd name="adj" fmla="val 100497"/>
            </a:avLst>
          </a:prstGeom>
          <a:solidFill>
            <a:srgbClr val="F9D2D6"/>
          </a:solidFill>
          <a:ln w="7620">
            <a:solidFill>
              <a:srgbClr val="DFB8BC"/>
            </a:solidFill>
            <a:prstDash val="solid"/>
          </a:ln>
        </p:spPr>
      </p:sp>
      <p:pic>
        <p:nvPicPr>
          <p:cNvPr id="28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79281" y="3202067"/>
            <a:ext cx="227409" cy="227409"/>
          </a:xfrm>
          <a:prstGeom prst="rect">
            <a:avLst/>
          </a:prstGeom>
        </p:spPr>
      </p:pic>
      <p:sp>
        <p:nvSpPr>
          <p:cNvPr id="29" name="Text 25"/>
          <p:cNvSpPr/>
          <p:nvPr/>
        </p:nvSpPr>
        <p:spPr>
          <a:xfrm>
            <a:off x="8072080" y="3111937"/>
            <a:ext cx="2216944" cy="2494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Fuzzy Name Matching</a:t>
            </a:r>
            <a:endParaRPr lang="en-US" sz="1550" dirty="0"/>
          </a:p>
        </p:txBody>
      </p:sp>
      <p:sp>
        <p:nvSpPr>
          <p:cNvPr id="30" name="Text 26"/>
          <p:cNvSpPr/>
          <p:nvPr/>
        </p:nvSpPr>
        <p:spPr>
          <a:xfrm>
            <a:off x="8072080" y="3512939"/>
            <a:ext cx="5807631" cy="242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1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Deploy advanced string similarity algorithms to catch subtle variations</a:t>
            </a:r>
            <a:endParaRPr lang="en-US" sz="1150" dirty="0"/>
          </a:p>
        </p:txBody>
      </p:sp>
      <p:sp>
        <p:nvSpPr>
          <p:cNvPr id="31" name="Shape 27"/>
          <p:cNvSpPr/>
          <p:nvPr/>
        </p:nvSpPr>
        <p:spPr>
          <a:xfrm>
            <a:off x="7844790" y="4286131"/>
            <a:ext cx="151567" cy="961906"/>
          </a:xfrm>
          <a:prstGeom prst="roundRect">
            <a:avLst>
              <a:gd name="adj" fmla="val 42027"/>
            </a:avLst>
          </a:prstGeom>
          <a:solidFill>
            <a:srgbClr val="F9D2D6"/>
          </a:solidFill>
          <a:ln w="7620">
            <a:solidFill>
              <a:srgbClr val="DFB8BC"/>
            </a:solidFill>
            <a:prstDash val="solid"/>
          </a:ln>
        </p:spPr>
      </p:sp>
      <p:sp>
        <p:nvSpPr>
          <p:cNvPr id="32" name="Shape 28"/>
          <p:cNvSpPr/>
          <p:nvPr/>
        </p:nvSpPr>
        <p:spPr>
          <a:xfrm>
            <a:off x="7693104" y="4186595"/>
            <a:ext cx="454938" cy="454938"/>
          </a:xfrm>
          <a:prstGeom prst="roundRect">
            <a:avLst>
              <a:gd name="adj" fmla="val 100497"/>
            </a:avLst>
          </a:prstGeom>
          <a:solidFill>
            <a:srgbClr val="F9D2D6"/>
          </a:solidFill>
          <a:ln w="7620">
            <a:solidFill>
              <a:srgbClr val="DFB8BC"/>
            </a:solidFill>
            <a:prstDash val="solid"/>
          </a:ln>
        </p:spPr>
      </p:sp>
      <p:pic>
        <p:nvPicPr>
          <p:cNvPr id="33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806809" y="4300418"/>
            <a:ext cx="227409" cy="227409"/>
          </a:xfrm>
          <a:prstGeom prst="rect">
            <a:avLst/>
          </a:prstGeom>
        </p:spPr>
      </p:pic>
      <p:sp>
        <p:nvSpPr>
          <p:cNvPr id="34" name="Text 29"/>
          <p:cNvSpPr/>
          <p:nvPr/>
        </p:nvSpPr>
        <p:spPr>
          <a:xfrm>
            <a:off x="8299609" y="4210288"/>
            <a:ext cx="2819043" cy="2494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Permissions &amp; SDK Analysis</a:t>
            </a:r>
            <a:endParaRPr lang="en-US" sz="1550" dirty="0"/>
          </a:p>
        </p:txBody>
      </p:sp>
      <p:sp>
        <p:nvSpPr>
          <p:cNvPr id="35" name="Text 30"/>
          <p:cNvSpPr/>
          <p:nvPr/>
        </p:nvSpPr>
        <p:spPr>
          <a:xfrm>
            <a:off x="8299609" y="4611291"/>
            <a:ext cx="5580102" cy="4852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1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Deep inspection of requested permissions and embedded third-party libraries</a:t>
            </a:r>
            <a:endParaRPr lang="en-US" sz="1150" dirty="0"/>
          </a:p>
        </p:txBody>
      </p:sp>
      <p:sp>
        <p:nvSpPr>
          <p:cNvPr id="36" name="Shape 31"/>
          <p:cNvSpPr/>
          <p:nvPr/>
        </p:nvSpPr>
        <p:spPr>
          <a:xfrm>
            <a:off x="8072318" y="5627132"/>
            <a:ext cx="151567" cy="719257"/>
          </a:xfrm>
          <a:prstGeom prst="roundRect">
            <a:avLst>
              <a:gd name="adj" fmla="val 42027"/>
            </a:avLst>
          </a:prstGeom>
          <a:solidFill>
            <a:srgbClr val="F9D2D6"/>
          </a:solidFill>
          <a:ln w="7620">
            <a:solidFill>
              <a:srgbClr val="DFB8BC"/>
            </a:solidFill>
            <a:prstDash val="solid"/>
          </a:ln>
        </p:spPr>
      </p:sp>
      <p:sp>
        <p:nvSpPr>
          <p:cNvPr id="37" name="Shape 32"/>
          <p:cNvSpPr/>
          <p:nvPr/>
        </p:nvSpPr>
        <p:spPr>
          <a:xfrm>
            <a:off x="7920633" y="5527596"/>
            <a:ext cx="454938" cy="454938"/>
          </a:xfrm>
          <a:prstGeom prst="roundRect">
            <a:avLst>
              <a:gd name="adj" fmla="val 100497"/>
            </a:avLst>
          </a:prstGeom>
          <a:solidFill>
            <a:srgbClr val="F9D2D6"/>
          </a:solidFill>
          <a:ln w="7620">
            <a:solidFill>
              <a:srgbClr val="DFB8BC"/>
            </a:solidFill>
            <a:prstDash val="solid"/>
          </a:ln>
        </p:spPr>
      </p:sp>
      <p:pic>
        <p:nvPicPr>
          <p:cNvPr id="38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034338" y="5641419"/>
            <a:ext cx="227409" cy="227409"/>
          </a:xfrm>
          <a:prstGeom prst="rect">
            <a:avLst/>
          </a:prstGeom>
        </p:spPr>
      </p:pic>
      <p:sp>
        <p:nvSpPr>
          <p:cNvPr id="39" name="Text 33"/>
          <p:cNvSpPr/>
          <p:nvPr/>
        </p:nvSpPr>
        <p:spPr>
          <a:xfrm>
            <a:off x="8527137" y="5551289"/>
            <a:ext cx="2519839" cy="2494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Multi-Platform Scanning</a:t>
            </a:r>
            <a:endParaRPr lang="en-US" sz="1550" dirty="0"/>
          </a:p>
        </p:txBody>
      </p:sp>
      <p:sp>
        <p:nvSpPr>
          <p:cNvPr id="40" name="Text 34"/>
          <p:cNvSpPr/>
          <p:nvPr/>
        </p:nvSpPr>
        <p:spPr>
          <a:xfrm>
            <a:off x="8527137" y="5952292"/>
            <a:ext cx="5352574" cy="242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1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Extend to APK mirrors and alternative app marketplaces</a:t>
            </a:r>
            <a:endParaRPr lang="en-US" sz="1150" dirty="0"/>
          </a:p>
        </p:txBody>
      </p:sp>
      <p:sp>
        <p:nvSpPr>
          <p:cNvPr id="41" name="Shape 35"/>
          <p:cNvSpPr/>
          <p:nvPr/>
        </p:nvSpPr>
        <p:spPr>
          <a:xfrm>
            <a:off x="7844790" y="6725483"/>
            <a:ext cx="151567" cy="719257"/>
          </a:xfrm>
          <a:prstGeom prst="roundRect">
            <a:avLst>
              <a:gd name="adj" fmla="val 42027"/>
            </a:avLst>
          </a:prstGeom>
          <a:solidFill>
            <a:srgbClr val="F9D2D6"/>
          </a:solidFill>
          <a:ln w="7620">
            <a:solidFill>
              <a:srgbClr val="DFB8BC"/>
            </a:solidFill>
            <a:prstDash val="solid"/>
          </a:ln>
        </p:spPr>
      </p:sp>
      <p:sp>
        <p:nvSpPr>
          <p:cNvPr id="42" name="Shape 36"/>
          <p:cNvSpPr/>
          <p:nvPr/>
        </p:nvSpPr>
        <p:spPr>
          <a:xfrm>
            <a:off x="7693104" y="6625947"/>
            <a:ext cx="454938" cy="454938"/>
          </a:xfrm>
          <a:prstGeom prst="roundRect">
            <a:avLst>
              <a:gd name="adj" fmla="val 100497"/>
            </a:avLst>
          </a:prstGeom>
          <a:solidFill>
            <a:srgbClr val="F9D2D6"/>
          </a:solidFill>
          <a:ln w="7620">
            <a:solidFill>
              <a:srgbClr val="DFB8BC"/>
            </a:solidFill>
            <a:prstDash val="solid"/>
          </a:ln>
        </p:spPr>
      </p:sp>
      <p:pic>
        <p:nvPicPr>
          <p:cNvPr id="43" name="Image 4" descr="preencoded.png">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806809" y="6739771"/>
            <a:ext cx="227409" cy="227409"/>
          </a:xfrm>
          <a:prstGeom prst="rect">
            <a:avLst/>
          </a:prstGeom>
        </p:spPr>
      </p:pic>
      <p:sp>
        <p:nvSpPr>
          <p:cNvPr id="44" name="Text 37"/>
          <p:cNvSpPr/>
          <p:nvPr/>
        </p:nvSpPr>
        <p:spPr>
          <a:xfrm>
            <a:off x="8299609" y="6649641"/>
            <a:ext cx="2091095" cy="2494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3B3535"/>
                </a:solidFill>
                <a:latin typeface="Sora Semi Bold" pitchFamily="34" charset="0"/>
                <a:ea typeface="Sora Semi Bold" pitchFamily="34" charset="-122"/>
                <a:cs typeface="Sora Semi Bold" pitchFamily="34" charset="-120"/>
              </a:rPr>
              <a:t>Risk Scoring System</a:t>
            </a:r>
            <a:endParaRPr lang="en-US" sz="1550" dirty="0"/>
          </a:p>
        </p:txBody>
      </p:sp>
      <p:sp>
        <p:nvSpPr>
          <p:cNvPr id="45" name="Text 38"/>
          <p:cNvSpPr/>
          <p:nvPr/>
        </p:nvSpPr>
        <p:spPr>
          <a:xfrm>
            <a:off x="8299609" y="7050643"/>
            <a:ext cx="5580102" cy="242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150" dirty="0">
                <a:solidFill>
                  <a:srgbClr val="3B3535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Weighted threat model with confidence levels and severity tiers</a:t>
            </a:r>
            <a:endParaRPr lang="en-US" sz="11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2025-11-21T10:53:08Z</dcterms:created>
  <dcterms:modified xsi:type="dcterms:W3CDTF">2025-11-21T10:53:08Z</dcterms:modified>
</cp:coreProperties>
</file>